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7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.xml" ContentType="application/vnd.openxmlformats-officedocument.presentationml.slide+xml"/>
  <Override PartName="/ppt/slides/slide18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4" r:id="rId8"/>
    <p:sldId id="262" r:id="rId9"/>
    <p:sldId id="263" r:id="rId10"/>
    <p:sldId id="265" r:id="rId11"/>
    <p:sldId id="269" r:id="rId12"/>
    <p:sldId id="270" r:id="rId13"/>
    <p:sldId id="266" r:id="rId14"/>
    <p:sldId id="267" r:id="rId15"/>
    <p:sldId id="268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Relationship Id="rId30" Type="http://schemas.openxmlformats.org/officeDocument/2006/relationships/customXml" Target="../customXml/item3.xml"/></Relationships>
</file>

<file path=ppt/media/image1.jpg>
</file>

<file path=ppt/media/image10.jpeg>
</file>

<file path=ppt/media/image13.jpeg>
</file>

<file path=ppt/media/image14.jpe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9929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9826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6334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3633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426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2228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3656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0450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868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227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887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FA4D6-048A-4270-800B-9EA183F6C8E6}" type="datetimeFigureOut">
              <a:rPr lang="en-AU" smtClean="0"/>
              <a:t>12/08/2020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130E0-0C41-4586-AD96-84ED61E3D56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8079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Measure Permittivity of Non-flat Soil Using Machine Learning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8296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9030" y="2554410"/>
            <a:ext cx="5931877" cy="1325563"/>
          </a:xfrm>
        </p:spPr>
        <p:txBody>
          <a:bodyPr/>
          <a:lstStyle/>
          <a:p>
            <a:r>
              <a:rPr lang="en-AU" dirty="0" smtClean="0"/>
              <a:t>Initial Experiment Results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982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388" y="23696"/>
            <a:ext cx="10515600" cy="1325563"/>
          </a:xfrm>
        </p:spPr>
        <p:txBody>
          <a:bodyPr/>
          <a:lstStyle/>
          <a:p>
            <a:r>
              <a:rPr lang="en-AU" dirty="0" smtClean="0"/>
              <a:t>Experimental Setup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2" r="6666" b="7974"/>
          <a:stretch/>
        </p:blipFill>
        <p:spPr>
          <a:xfrm>
            <a:off x="1971391" y="1255060"/>
            <a:ext cx="7226397" cy="500230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792228" y="3801828"/>
            <a:ext cx="2384612" cy="8157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67792" y="4617617"/>
            <a:ext cx="13011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Two Vivaldi </a:t>
            </a:r>
          </a:p>
          <a:p>
            <a:r>
              <a:rPr lang="en-AU" dirty="0" smtClean="0"/>
              <a:t>antennas</a:t>
            </a:r>
            <a:endParaRPr lang="en-AU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5145741" y="726141"/>
            <a:ext cx="3666565" cy="26649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417859" y="340659"/>
            <a:ext cx="1714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Cables are fixed</a:t>
            </a:r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9469026" y="3021785"/>
            <a:ext cx="2207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VNA with automated </a:t>
            </a:r>
          </a:p>
          <a:p>
            <a:r>
              <a:rPr lang="en-AU" dirty="0" smtClean="0"/>
              <a:t>measurement</a:t>
            </a:r>
            <a:endParaRPr lang="en-AU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6587910" y="3257763"/>
            <a:ext cx="2745497" cy="6622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4805082" y="5656729"/>
            <a:ext cx="5033682" cy="3406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819557" y="5820780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Mud</a:t>
            </a:r>
            <a:endParaRPr lang="en-AU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3550294" y="3756213"/>
            <a:ext cx="28955" cy="1507735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550294" y="4325414"/>
            <a:ext cx="9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>
                <a:solidFill>
                  <a:srgbClr val="FF0000"/>
                </a:solidFill>
              </a:rPr>
              <a:t>~ 50 cm</a:t>
            </a:r>
            <a:endParaRPr lang="en-A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57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388" y="277906"/>
            <a:ext cx="7637929" cy="57284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06493" y="6176683"/>
            <a:ext cx="8722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Once time a day, we use a probe to measure the </a:t>
            </a:r>
            <a:r>
              <a:rPr lang="en-AU" dirty="0" err="1" smtClean="0"/>
              <a:t>permittivy</a:t>
            </a:r>
            <a:r>
              <a:rPr lang="en-AU" dirty="0" smtClean="0"/>
              <a:t> of the soil at different positions</a:t>
            </a:r>
          </a:p>
          <a:p>
            <a:r>
              <a:rPr lang="en-AU" dirty="0" smtClean="0"/>
              <a:t>A soil sample is also stored to measure water content using gravimetric method.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003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Measured Water Content from Soil Sample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231" y="1545246"/>
            <a:ext cx="5770684" cy="36997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54015" y="5688624"/>
            <a:ext cx="88367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200" dirty="0" smtClean="0"/>
              <a:t>Soil sample is collected (the collecting time is recorded). </a:t>
            </a:r>
            <a:endParaRPr lang="en-AU" sz="2200" dirty="0"/>
          </a:p>
          <a:p>
            <a:r>
              <a:rPr lang="en-AU" sz="2200" dirty="0" smtClean="0"/>
              <a:t>The sample is then measured by Sebastian using </a:t>
            </a:r>
            <a:r>
              <a:rPr lang="en-AU" sz="2200" u="sng" dirty="0" smtClean="0"/>
              <a:t>gravimetric measurements</a:t>
            </a:r>
            <a:endParaRPr lang="en-AU" sz="2200" u="sng" dirty="0"/>
          </a:p>
        </p:txBody>
      </p:sp>
    </p:spTree>
    <p:extLst>
      <p:ext uri="{BB962C8B-B14F-4D97-AF65-F5344CB8AC3E}">
        <p14:creationId xmlns:p14="http://schemas.microsoft.com/office/powerpoint/2010/main" val="1459499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209" y="1690428"/>
            <a:ext cx="5937446" cy="37421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2515" y="597877"/>
            <a:ext cx="89904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Since measured data has error (water content cannot increase along the time of experiment), </a:t>
            </a:r>
          </a:p>
          <a:p>
            <a:r>
              <a:rPr lang="en-AU" dirty="0" smtClean="0"/>
              <a:t>the water content is estimated by a </a:t>
            </a:r>
            <a:r>
              <a:rPr lang="en-AU" b="1" dirty="0" smtClean="0"/>
              <a:t>fitting function</a:t>
            </a:r>
            <a:r>
              <a:rPr lang="en-AU" dirty="0" smtClean="0"/>
              <a:t>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5844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S-parameter Calibration</a:t>
            </a:r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606669" y="1690688"/>
            <a:ext cx="15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In simulation: 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9483" r="27644"/>
          <a:stretch/>
        </p:blipFill>
        <p:spPr>
          <a:xfrm>
            <a:off x="958361" y="2452773"/>
            <a:ext cx="3673355" cy="28579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67654" y="3622431"/>
            <a:ext cx="1097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subtracts </a:t>
            </a:r>
            <a:endParaRPr lang="en-A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19483" r="27644"/>
          <a:stretch/>
        </p:blipFill>
        <p:spPr>
          <a:xfrm>
            <a:off x="6195095" y="2452773"/>
            <a:ext cx="3673355" cy="285793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flipH="1">
            <a:off x="6752492" y="3622431"/>
            <a:ext cx="2637693" cy="14707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603023" y="3622431"/>
            <a:ext cx="2910254" cy="13100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456148" y="5427245"/>
            <a:ext cx="7488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(without the soil, i.e. the antenna radiates in free-space without any obstacle)</a:t>
            </a:r>
            <a:endParaRPr lang="en-AU" dirty="0"/>
          </a:p>
        </p:txBody>
      </p:sp>
      <p:sp>
        <p:nvSpPr>
          <p:cNvPr id="20" name="TextBox 19"/>
          <p:cNvSpPr txBox="1"/>
          <p:nvPr/>
        </p:nvSpPr>
        <p:spPr>
          <a:xfrm>
            <a:off x="958361" y="6044801"/>
            <a:ext cx="9955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By doing this, we obtain the data that only contains the useful information from the reflection of the soil</a:t>
            </a:r>
          </a:p>
          <a:p>
            <a:r>
              <a:rPr lang="en-AU" dirty="0" smtClean="0"/>
              <a:t>(internal reflection of the soil and direct coupling between antenna are removed)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243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S-parameter Calibration 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2" r="55797" b="7974"/>
          <a:stretch/>
        </p:blipFill>
        <p:spPr>
          <a:xfrm>
            <a:off x="474785" y="1800154"/>
            <a:ext cx="2584938" cy="37782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45526" y="3504603"/>
            <a:ext cx="1097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subtracts 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r="25555"/>
          <a:stretch/>
        </p:blipFill>
        <p:spPr>
          <a:xfrm>
            <a:off x="4181394" y="1861698"/>
            <a:ext cx="4607169" cy="333375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790477" y="1399071"/>
            <a:ext cx="744529" cy="7585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429498" y="1029739"/>
            <a:ext cx="104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antennas</a:t>
            </a:r>
            <a:endParaRPr lang="en-AU" dirty="0"/>
          </a:p>
        </p:txBody>
      </p:sp>
      <p:sp>
        <p:nvSpPr>
          <p:cNvPr id="13" name="TextBox 12"/>
          <p:cNvSpPr txBox="1"/>
          <p:nvPr/>
        </p:nvSpPr>
        <p:spPr>
          <a:xfrm>
            <a:off x="1559169" y="1321356"/>
            <a:ext cx="104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antennas</a:t>
            </a:r>
            <a:endParaRPr lang="en-AU" dirty="0"/>
          </a:p>
        </p:txBody>
      </p:sp>
      <p:cxnSp>
        <p:nvCxnSpPr>
          <p:cNvPr id="14" name="Straight Arrow Connector 13"/>
          <p:cNvCxnSpPr>
            <a:stCxn id="13" idx="2"/>
          </p:cNvCxnSpPr>
          <p:nvPr/>
        </p:nvCxnSpPr>
        <p:spPr>
          <a:xfrm flipH="1">
            <a:off x="1709737" y="1690688"/>
            <a:ext cx="373871" cy="13778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7030802" y="4666406"/>
            <a:ext cx="923134" cy="7936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141675" y="5304914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absorbers</a:t>
            </a:r>
            <a:endParaRPr lang="en-AU" dirty="0"/>
          </a:p>
        </p:txBody>
      </p:sp>
      <p:sp>
        <p:nvSpPr>
          <p:cNvPr id="21" name="TextBox 20"/>
          <p:cNvSpPr txBox="1"/>
          <p:nvPr/>
        </p:nvSpPr>
        <p:spPr>
          <a:xfrm>
            <a:off x="636749" y="5783712"/>
            <a:ext cx="10918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Using absorber is equivalent to removing the soil</a:t>
            </a:r>
          </a:p>
          <a:p>
            <a:r>
              <a:rPr lang="en-AU" dirty="0" smtClean="0"/>
              <a:t>By doing this, we also “calibrate” (or remove) the effects from all other things around, e.g. mud master, cables, etc.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3878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S-parameter Calibration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923193" y="1690688"/>
            <a:ext cx="94903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The calibration is not perfect 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T</a:t>
            </a:r>
            <a:r>
              <a:rPr lang="en-AU" dirty="0" smtClean="0"/>
              <a:t>he absorber is not perfect.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smtClean="0"/>
              <a:t>The effect from surrounding environment is complicated with large amount of scattering signals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3" r="21197"/>
          <a:stretch/>
        </p:blipFill>
        <p:spPr>
          <a:xfrm>
            <a:off x="6096000" y="2893159"/>
            <a:ext cx="4651130" cy="3333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r="25555"/>
          <a:stretch/>
        </p:blipFill>
        <p:spPr>
          <a:xfrm>
            <a:off x="923193" y="2893159"/>
            <a:ext cx="4607169" cy="33337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92469" y="6427177"/>
            <a:ext cx="9504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Two arrangement of absorbers were tried and each of them provides quite different calibrated data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8750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92" y="-74490"/>
            <a:ext cx="10515600" cy="1325563"/>
          </a:xfrm>
        </p:spPr>
        <p:txBody>
          <a:bodyPr/>
          <a:lstStyle/>
          <a:p>
            <a:r>
              <a:rPr lang="en-AU" dirty="0" smtClean="0"/>
              <a:t>Calibrated S-parameters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970" y="1112228"/>
            <a:ext cx="5345722" cy="40092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783" y="1121019"/>
            <a:ext cx="5334000" cy="4000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36531" y="5618285"/>
            <a:ext cx="1237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Simulation </a:t>
            </a:r>
            <a:endParaRPr lang="en-AU" dirty="0"/>
          </a:p>
        </p:txBody>
      </p:sp>
      <p:sp>
        <p:nvSpPr>
          <p:cNvPr id="11" name="TextBox 10"/>
          <p:cNvSpPr txBox="1"/>
          <p:nvPr/>
        </p:nvSpPr>
        <p:spPr>
          <a:xfrm>
            <a:off x="8102570" y="5618285"/>
            <a:ext cx="1508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Measurement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680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Neural Network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633046" y="1617785"/>
            <a:ext cx="106299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200" dirty="0" smtClean="0"/>
              <a:t>Calibrated data is separated into two sets of data: </a:t>
            </a:r>
            <a:r>
              <a:rPr lang="en-AU" sz="2200" b="1" dirty="0" smtClean="0"/>
              <a:t>training set</a:t>
            </a:r>
            <a:r>
              <a:rPr lang="en-AU" sz="2200" dirty="0" smtClean="0"/>
              <a:t> and </a:t>
            </a:r>
            <a:r>
              <a:rPr lang="en-AU" sz="2200" b="1" dirty="0" smtClean="0"/>
              <a:t>testing set</a:t>
            </a:r>
            <a:r>
              <a:rPr lang="en-AU" sz="2200" dirty="0" smtClean="0"/>
              <a:t>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200" dirty="0" smtClean="0"/>
              <a:t>Data is collected from 20/07 to 06/08 with 1419 set of data. Along this time, we keep changing the surface of the soil.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200" dirty="0" smtClean="0"/>
              <a:t>As water content is gradually decreases along the time, for the first test, the predicted quantity, or the output (</a:t>
            </a:r>
            <a:r>
              <a:rPr lang="en-AU" sz="2200" b="1" dirty="0" smtClean="0"/>
              <a:t>y</a:t>
            </a:r>
            <a:r>
              <a:rPr lang="en-AU" sz="2200" dirty="0" smtClean="0"/>
              <a:t>), is </a:t>
            </a:r>
            <a:r>
              <a:rPr lang="en-AU" sz="2200" b="1" dirty="0" smtClean="0"/>
              <a:t>the time at which the data is collected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634" y="4024623"/>
            <a:ext cx="4498731" cy="283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23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Antenna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526205"/>
            <a:ext cx="8196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Vivaldi antenna is chosen as it is wideband, directive, easy to feed and cheap to build.</a:t>
            </a:r>
          </a:p>
          <a:p>
            <a:r>
              <a:rPr lang="en-AU" dirty="0" smtClean="0"/>
              <a:t>Total size: 170mm x 172 mm</a:t>
            </a:r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2252862"/>
            <a:ext cx="106861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The antenna is operating from about 0.6 GHz to more than 2 GHz. The frequency range for the experiment is chosen as from 0.6 GHz to 1 GHz as the permittivity of the soil is approximately constant in this range (to be verified with Alex)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795258"/>
            <a:ext cx="5219700" cy="25050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82" y="3579683"/>
            <a:ext cx="4083424" cy="29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0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16" y="1254369"/>
            <a:ext cx="9525000" cy="1905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6138" y="756138"/>
            <a:ext cx="1468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Training Data </a:t>
            </a:r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756138" y="3288268"/>
            <a:ext cx="1328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Testing Data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38" y="3786499"/>
            <a:ext cx="9525000" cy="1905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373473" y="5856964"/>
            <a:ext cx="4038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Average Error: 1e-5 (extremely  accurate)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381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2369" y="263769"/>
            <a:ext cx="3995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Test on Data with </a:t>
            </a:r>
            <a:r>
              <a:rPr lang="en-AU" b="1" dirty="0" smtClean="0"/>
              <a:t>different Calibrations</a:t>
            </a:r>
            <a:r>
              <a:rPr lang="en-AU" dirty="0" smtClean="0"/>
              <a:t>. 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0323" y="3997569"/>
            <a:ext cx="9525000" cy="190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8918" y="1128711"/>
            <a:ext cx="9715500" cy="18573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8268" y="2875084"/>
            <a:ext cx="2107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Average error: 0.023</a:t>
            </a:r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758268" y="5902569"/>
            <a:ext cx="2107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Average error: 0.075</a:t>
            </a:r>
            <a:endParaRPr lang="en-A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2618" y="2305966"/>
            <a:ext cx="3299381" cy="2474536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H="1" flipV="1">
            <a:off x="4967655" y="5273919"/>
            <a:ext cx="1292468" cy="12573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74423" y="6531219"/>
            <a:ext cx="3350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Can be corrected by scaling factor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9854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0822" y="281354"/>
            <a:ext cx="4811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Combine all set of data with different calibrations</a:t>
            </a:r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7112977" y="281354"/>
            <a:ext cx="4725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Total set of data before: 1619</a:t>
            </a:r>
          </a:p>
          <a:p>
            <a:r>
              <a:rPr lang="en-AU" dirty="0" smtClean="0"/>
              <a:t>Total set of data after combining: 3*1619 = 4857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731" y="1711569"/>
            <a:ext cx="952500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0777" y="1249904"/>
            <a:ext cx="127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Training Set</a:t>
            </a:r>
            <a:endParaRPr lang="en-AU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731" y="3874477"/>
            <a:ext cx="9525000" cy="1905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40777" y="3449460"/>
            <a:ext cx="1189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Testing Set</a:t>
            </a:r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3476571" y="5900953"/>
            <a:ext cx="4038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Average Error: 1e-4 (extremely  accurate)</a:t>
            </a:r>
            <a:endParaRPr lang="en-AU" dirty="0"/>
          </a:p>
        </p:txBody>
      </p:sp>
      <p:sp>
        <p:nvSpPr>
          <p:cNvPr id="11" name="TextBox 10"/>
          <p:cNvSpPr txBox="1"/>
          <p:nvPr/>
        </p:nvSpPr>
        <p:spPr>
          <a:xfrm>
            <a:off x="1967081" y="6391761"/>
            <a:ext cx="668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-&gt; This Neural Network is much more robust to the error in calibration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45406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AU" dirty="0" smtClean="0"/>
              <a:t>Simulation set up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2217457"/>
          </a:xfrm>
        </p:spPr>
        <p:txBody>
          <a:bodyPr>
            <a:normAutofit fontScale="92500" lnSpcReduction="20000"/>
          </a:bodyPr>
          <a:lstStyle/>
          <a:p>
            <a:r>
              <a:rPr lang="en-AU" dirty="0" smtClean="0"/>
              <a:t>4 antennas are used</a:t>
            </a:r>
          </a:p>
          <a:p>
            <a:r>
              <a:rPr lang="en-AU" dirty="0" smtClean="0"/>
              <a:t>Soils are simulated with random permittivity (ranging from 3 to 40) and random surface. </a:t>
            </a:r>
          </a:p>
          <a:p>
            <a:pPr marL="0" indent="0">
              <a:buNone/>
            </a:pPr>
            <a:r>
              <a:rPr lang="en-AU" dirty="0" smtClean="0"/>
              <a:t>(Note that 3 corresponds to 0% of water and 78 corresponds to 100% of water)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The </a:t>
            </a:r>
            <a:r>
              <a:rPr lang="en-US" dirty="0">
                <a:solidFill>
                  <a:srgbClr val="FF0000"/>
                </a:solidFill>
              </a:rPr>
              <a:t>distance between the antenna and the soil also </a:t>
            </a:r>
            <a:r>
              <a:rPr lang="en-US" dirty="0" smtClean="0">
                <a:solidFill>
                  <a:srgbClr val="FF0000"/>
                </a:solidFill>
              </a:rPr>
              <a:t>varies</a:t>
            </a:r>
          </a:p>
          <a:p>
            <a:pPr marL="0" indent="0">
              <a:buNone/>
            </a:pPr>
            <a:endParaRPr lang="en-AU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6168" r="32595"/>
          <a:stretch/>
        </p:blipFill>
        <p:spPr>
          <a:xfrm>
            <a:off x="7011779" y="3550461"/>
            <a:ext cx="3738282" cy="30013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483" r="27644"/>
          <a:stretch/>
        </p:blipFill>
        <p:spPr>
          <a:xfrm>
            <a:off x="1758461" y="3622150"/>
            <a:ext cx="3673355" cy="285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0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Machine Learning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Large amount of data is collected with random soil shape and permittivity (</a:t>
            </a:r>
            <a:r>
              <a:rPr lang="en-AU" dirty="0" smtClean="0">
                <a:solidFill>
                  <a:srgbClr val="FF0000"/>
                </a:solidFill>
              </a:rPr>
              <a:t>about 1000 samples</a:t>
            </a:r>
            <a:r>
              <a:rPr lang="en-AU" dirty="0" smtClean="0"/>
              <a:t>). </a:t>
            </a:r>
          </a:p>
          <a:p>
            <a:r>
              <a:rPr lang="en-AU" dirty="0" smtClean="0"/>
              <a:t>These data are used to train the neural network to predict the correct permittivity of the soil</a:t>
            </a:r>
          </a:p>
          <a:p>
            <a:r>
              <a:rPr lang="en-AU" dirty="0" smtClean="0"/>
              <a:t>The optimized parameters of neural network are then verified with different set of data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0861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Machine Learning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24013"/>
          </a:xfrm>
        </p:spPr>
        <p:txBody>
          <a:bodyPr>
            <a:noAutofit/>
          </a:bodyPr>
          <a:lstStyle/>
          <a:p>
            <a:r>
              <a:rPr lang="en-AU" sz="2000" dirty="0" smtClean="0"/>
              <a:t>The results show a great potential. Neural network can predict the permittivity very accurately.  </a:t>
            </a:r>
          </a:p>
          <a:p>
            <a:r>
              <a:rPr lang="en-AU" sz="2000" dirty="0" smtClean="0"/>
              <a:t>This type of results can be obtained </a:t>
            </a:r>
            <a:r>
              <a:rPr lang="en-AU" sz="2000" b="1" dirty="0" smtClean="0"/>
              <a:t>with only two antennas. </a:t>
            </a:r>
          </a:p>
          <a:p>
            <a:pPr marL="0" indent="0">
              <a:buNone/>
            </a:pPr>
            <a:r>
              <a:rPr lang="en-AU" sz="2000" dirty="0" smtClean="0"/>
              <a:t>Nevertheless, </a:t>
            </a:r>
            <a:r>
              <a:rPr lang="en-AU" sz="2000" b="1" dirty="0" smtClean="0"/>
              <a:t>the more antennas, the more information we can obtained </a:t>
            </a:r>
            <a:r>
              <a:rPr lang="en-AU" sz="2000" dirty="0" smtClean="0"/>
              <a:t>and the more chance we can deal with more complicated situations such as the soil is not homogeneous. </a:t>
            </a:r>
            <a:endParaRPr lang="en-AU" sz="2000" b="1" dirty="0" smtClean="0"/>
          </a:p>
          <a:p>
            <a:endParaRPr lang="en-AU" sz="20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838200" y="5996354"/>
            <a:ext cx="8193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Obviously there are still several challenges to discuss and address such as calibration. </a:t>
            </a:r>
          </a:p>
          <a:p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60654"/>
            <a:ext cx="952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69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Important Points to Discuss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there any metal, i.e. target, in the soil? </a:t>
            </a:r>
          </a:p>
          <a:p>
            <a:r>
              <a:rPr lang="en-US" dirty="0" smtClean="0"/>
              <a:t>How homogeneous is the soil?</a:t>
            </a:r>
          </a:p>
          <a:p>
            <a:r>
              <a:rPr lang="en-US" dirty="0" smtClean="0"/>
              <a:t>Is there any magnetic material in the soil?</a:t>
            </a:r>
          </a:p>
          <a:p>
            <a:r>
              <a:rPr lang="en-US" dirty="0" smtClean="0"/>
              <a:t>Do we have a floor, e.g. a water bed,  for the soil?</a:t>
            </a:r>
          </a:p>
          <a:p>
            <a:endParaRPr lang="en-US" dirty="0" smtClean="0"/>
          </a:p>
          <a:p>
            <a:r>
              <a:rPr lang="en-US" dirty="0" smtClean="0"/>
              <a:t>We need a probe to measure accurately the permittivity. We need a way to measure accurately the water content.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88977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with Simulation Accuracy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6168" r="32595"/>
          <a:stretch/>
        </p:blipFill>
        <p:spPr>
          <a:xfrm>
            <a:off x="3723456" y="2134899"/>
            <a:ext cx="3738282" cy="3001308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6400801" y="4501662"/>
            <a:ext cx="2004645" cy="634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598877" y="5136207"/>
            <a:ext cx="2730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Perfect matching boundary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4141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Results with Non-homogeneous soil </a:t>
            </a:r>
            <a:endParaRPr lang="en-AU" sz="36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0" t="5385" r="10799" b="27821"/>
          <a:stretch/>
        </p:blipFill>
        <p:spPr>
          <a:xfrm>
            <a:off x="2347546" y="1690688"/>
            <a:ext cx="6409592" cy="458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3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Results with Non-homogeneous soil </a:t>
            </a:r>
            <a:endParaRPr lang="en-AU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12" y="1958775"/>
            <a:ext cx="9523809" cy="19047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06" y="4450859"/>
            <a:ext cx="9523809" cy="19047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91081" y="4048202"/>
            <a:ext cx="4378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Check with different simulation environment</a:t>
            </a:r>
            <a:endParaRPr lang="en-AU" dirty="0"/>
          </a:p>
        </p:txBody>
      </p:sp>
      <p:sp>
        <p:nvSpPr>
          <p:cNvPr id="8" name="TextBox 7"/>
          <p:cNvSpPr txBox="1"/>
          <p:nvPr/>
        </p:nvSpPr>
        <p:spPr>
          <a:xfrm>
            <a:off x="1498657" y="1506021"/>
            <a:ext cx="4378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Check with different simulation environment</a:t>
            </a:r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1057835" y="6517341"/>
            <a:ext cx="8855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It is working! (But with some error). The accuracy may be improved with a lot of more data. </a:t>
            </a:r>
            <a:endParaRPr lang="en-AU" dirty="0"/>
          </a:p>
        </p:txBody>
      </p:sp>
      <p:sp>
        <p:nvSpPr>
          <p:cNvPr id="10" name="TextBox 9"/>
          <p:cNvSpPr txBox="1"/>
          <p:nvPr/>
        </p:nvSpPr>
        <p:spPr>
          <a:xfrm>
            <a:off x="9913785" y="3946959"/>
            <a:ext cx="19681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(2 weeks to obtain </a:t>
            </a:r>
          </a:p>
          <a:p>
            <a:r>
              <a:rPr lang="en-US" dirty="0" smtClean="0"/>
              <a:t>1000 set of data)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78108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24721C6EC1D14D9A2586BA09E3D5BA" ma:contentTypeVersion="13" ma:contentTypeDescription="Create a new document." ma:contentTypeScope="" ma:versionID="068ceeafa066d3c700da68294cd9da7b">
  <xsd:schema xmlns:xsd="http://www.w3.org/2001/XMLSchema" xmlns:xs="http://www.w3.org/2001/XMLSchema" xmlns:p="http://schemas.microsoft.com/office/2006/metadata/properties" xmlns:ns2="dea94fd1-0f8e-4d18-a04a-e8dda3a7caf3" xmlns:ns3="fd4d1d9d-4313-4d0b-b167-f3ba3f2baa46" targetNamespace="http://schemas.microsoft.com/office/2006/metadata/properties" ma:root="true" ma:fieldsID="dcb61c6a90797f1b76ce7cf2036ebc38" ns2:_="" ns3:_="">
    <xsd:import namespace="dea94fd1-0f8e-4d18-a04a-e8dda3a7caf3"/>
    <xsd:import namespace="fd4d1d9d-4313-4d0b-b167-f3ba3f2baa4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a94fd1-0f8e-4d18-a04a-e8dda3a7caf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564b8f0a-f075-4faa-88c7-1e114be372f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4d1d9d-4313-4d0b-b167-f3ba3f2baa46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34e34c09-7cf1-4142-b1ef-05a25fd9b900}" ma:internalName="TaxCatchAll" ma:showField="CatchAllData" ma:web="fd4d1d9d-4313-4d0b-b167-f3ba3f2baa4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ea94fd1-0f8e-4d18-a04a-e8dda3a7caf3">
      <Terms xmlns="http://schemas.microsoft.com/office/infopath/2007/PartnerControls"/>
    </lcf76f155ced4ddcb4097134ff3c332f>
    <TaxCatchAll xmlns="fd4d1d9d-4313-4d0b-b167-f3ba3f2baa46" xsi:nil="true"/>
  </documentManagement>
</p:properties>
</file>

<file path=customXml/itemProps1.xml><?xml version="1.0" encoding="utf-8"?>
<ds:datastoreItem xmlns:ds="http://schemas.openxmlformats.org/officeDocument/2006/customXml" ds:itemID="{B5375B2A-E121-44B1-BFCA-626ABF395462}"/>
</file>

<file path=customXml/itemProps2.xml><?xml version="1.0" encoding="utf-8"?>
<ds:datastoreItem xmlns:ds="http://schemas.openxmlformats.org/officeDocument/2006/customXml" ds:itemID="{A6AA3474-D172-4F35-9CC2-BE807280618E}"/>
</file>

<file path=customXml/itemProps3.xml><?xml version="1.0" encoding="utf-8"?>
<ds:datastoreItem xmlns:ds="http://schemas.openxmlformats.org/officeDocument/2006/customXml" ds:itemID="{10AC8A8F-CCCF-4AB2-A65A-D7AA94B98D00}"/>
</file>

<file path=docProps/app.xml><?xml version="1.0" encoding="utf-8"?>
<Properties xmlns="http://schemas.openxmlformats.org/officeDocument/2006/extended-properties" xmlns:vt="http://schemas.openxmlformats.org/officeDocument/2006/docPropsVTypes">
  <TotalTime>10321</TotalTime>
  <Words>800</Words>
  <Application>Microsoft Office PowerPoint</Application>
  <PresentationFormat>Widescreen</PresentationFormat>
  <Paragraphs>90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Measure Permittivity of Non-flat Soil Using Machine Learning</vt:lpstr>
      <vt:lpstr>Antenna</vt:lpstr>
      <vt:lpstr>Simulation set up</vt:lpstr>
      <vt:lpstr>Machine Learning</vt:lpstr>
      <vt:lpstr>Machine Learning</vt:lpstr>
      <vt:lpstr>Important Points to Discuss</vt:lpstr>
      <vt:lpstr>Problem with Simulation Accuracy</vt:lpstr>
      <vt:lpstr>Results with Non-homogeneous soil </vt:lpstr>
      <vt:lpstr>Results with Non-homogeneous soil </vt:lpstr>
      <vt:lpstr>Initial Experiment Results</vt:lpstr>
      <vt:lpstr>Experimental Setup</vt:lpstr>
      <vt:lpstr>PowerPoint Presentation</vt:lpstr>
      <vt:lpstr>Measured Water Content from Soil Sample</vt:lpstr>
      <vt:lpstr>PowerPoint Presentation</vt:lpstr>
      <vt:lpstr>S-parameter Calibration</vt:lpstr>
      <vt:lpstr>S-parameter Calibration </vt:lpstr>
      <vt:lpstr>S-parameter Calibration</vt:lpstr>
      <vt:lpstr>Calibrated S-parameters</vt:lpstr>
      <vt:lpstr>Neural Network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Permittivity of Non-flat Soil Using Machine Learning</dc:title>
  <dc:creator>Nghia Nguyen Trong</dc:creator>
  <cp:lastModifiedBy>Nghia Nguyen-Trong</cp:lastModifiedBy>
  <cp:revision>27</cp:revision>
  <dcterms:created xsi:type="dcterms:W3CDTF">2019-09-03T23:08:05Z</dcterms:created>
  <dcterms:modified xsi:type="dcterms:W3CDTF">2020-08-12T04:23:05Z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0x010100D824721C6EC1D14D9A2586BA09E3D5BA</vt:lpwstr>
  </property>
  <property fmtid="{D5CDD505-2E9C-101B-9397-08002B2CF9AE}" pid="3" name="Order">
    <vt:r8>5194000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TriggerFlowInfo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MediaServiceImageTags">
    <vt:lpwstr/>
  </property>
</Properties>
</file>

<file path=docProps/thumbnail.jpeg>
</file>